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icolage Grotesque Extra Bold"/>
      <p:regular r:id="rId17"/>
    </p:embeddedFon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taranginidave/AI_RESUME_ANALYZER" TargetMode="External"/><Relationship Id="rId1" Type="http://schemas.openxmlformats.org/officeDocument/2006/relationships/image" Target="../media/image-10-1.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AI Resume Analyzer Project</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_Smart Machine Learning &amp; NLP Tool to Boost Your Career_</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Thank you!</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Git hub:</a:t>
            </a:r>
            <a:pPr algn="l" indent="0" marL="0">
              <a:lnSpc>
                <a:spcPts val="2850"/>
              </a:lnSpc>
              <a:buNone/>
            </a:pPr>
            <a:r>
              <a:rPr lang="en-US" sz="1750" u="sng" dirty="0">
                <a:solidFill>
                  <a:srgbClr val="EEAEF6"/>
                </a:solidFill>
                <a:latin typeface="Montserrat" pitchFamily="34" charset="0"/>
                <a:ea typeface="Montserrat" pitchFamily="34" charset="-122"/>
                <a:cs typeface="Montserrat" pitchFamily="34" charset="-120"/>
                <a:hlinkClick r:id="rId2" invalidUrl="" action="" tgtFrame="" tooltip="" history="1" highlightClick="0" endSnd="0">
                  <a:extLst>
                    <a:ext uri="{A12FA001-AC4F-418D-AE19-62706E023703}">
                      <ahyp:hlinkClr xmlns:ahyp="http://schemas.microsoft.com/office/drawing/2018/hyperlinkcolor" val="tx"/>
                    </a:ext>
                  </a:extLst>
                </a:hlinkClick>
              </a:rPr>
              <a:t>taranginidave/AI_RESUME_ANALYZER: AI Resume Analyzer evaluates resumes using NLP and machine learning to match skills with job descriptions, give a match score, highlight missing keywords, and provide improvement suggestions. It helps job seekers optimize resumes and assists recruiters in fast, accurate screening.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704136"/>
            <a:ext cx="7246025" cy="708779"/>
          </a:xfrm>
          <a:prstGeom prst="rect">
            <a:avLst/>
          </a:prstGeom>
          <a:noFill/>
          <a:ln/>
        </p:spPr>
        <p:txBody>
          <a:bodyPr wrap="none" lIns="0" tIns="0" rIns="0" bIns="0" rtlCol="0" anchor="t"/>
          <a:lstStyle/>
          <a:p>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Why AI Resume Analyzer?</a:t>
            </a:r>
            <a:endParaRPr lang="en-US" sz="4450" dirty="0"/>
          </a:p>
        </p:txBody>
      </p:sp>
      <p:sp>
        <p:nvSpPr>
          <p:cNvPr id="4" name="Text 1"/>
          <p:cNvSpPr/>
          <p:nvPr/>
        </p:nvSpPr>
        <p:spPr>
          <a:xfrm>
            <a:off x="793790" y="1753076"/>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In today's fiercely competitive job market, a standout resume is crucial. Recruiters increasingly rely on AI tools for initial screening, making optimisation for both artificial intelligence and human eyes absolutely essential. Our innovative AI Resume Analyzer is designed to give candidates a significant edge.</a:t>
            </a:r>
            <a:endParaRPr lang="en-US" sz="1750" dirty="0"/>
          </a:p>
        </p:txBody>
      </p:sp>
      <p:sp>
        <p:nvSpPr>
          <p:cNvPr id="5" name="Shape 2"/>
          <p:cNvSpPr/>
          <p:nvPr/>
        </p:nvSpPr>
        <p:spPr>
          <a:xfrm>
            <a:off x="793790" y="3822740"/>
            <a:ext cx="7556421" cy="3702606"/>
          </a:xfrm>
          <a:prstGeom prst="roundRect">
            <a:avLst>
              <a:gd name="adj" fmla="val 2573"/>
            </a:avLst>
          </a:prstGeom>
          <a:solidFill>
            <a:srgbClr val="282D5E"/>
          </a:solidFill>
          <a:ln/>
        </p:spPr>
      </p:sp>
      <p:sp>
        <p:nvSpPr>
          <p:cNvPr id="6" name="Shape 3"/>
          <p:cNvSpPr/>
          <p:nvPr/>
        </p:nvSpPr>
        <p:spPr>
          <a:xfrm>
            <a:off x="793790" y="3822740"/>
            <a:ext cx="3778210" cy="2032754"/>
          </a:xfrm>
          <a:prstGeom prst="roundRect">
            <a:avLst>
              <a:gd name="adj" fmla="val 4687"/>
            </a:avLst>
          </a:prstGeom>
          <a:solidFill>
            <a:srgbClr val="282D5E"/>
          </a:solidFill>
          <a:ln/>
        </p:spPr>
      </p:sp>
      <p:sp>
        <p:nvSpPr>
          <p:cNvPr id="7" name="Text 4"/>
          <p:cNvSpPr/>
          <p:nvPr/>
        </p:nvSpPr>
        <p:spPr>
          <a:xfrm>
            <a:off x="1020604" y="4049554"/>
            <a:ext cx="3317796"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Competitive Job Market</a:t>
            </a:r>
            <a:endParaRPr lang="en-US" sz="2200" dirty="0"/>
          </a:p>
        </p:txBody>
      </p:sp>
      <p:sp>
        <p:nvSpPr>
          <p:cNvPr id="8" name="Text 5"/>
          <p:cNvSpPr/>
          <p:nvPr/>
        </p:nvSpPr>
        <p:spPr>
          <a:xfrm>
            <a:off x="1020604" y="4539972"/>
            <a:ext cx="3324582" cy="1088708"/>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Ensure your resume captures attention amidst a sea of applications.</a:t>
            </a:r>
            <a:endParaRPr lang="en-US" sz="1750" dirty="0"/>
          </a:p>
        </p:txBody>
      </p:sp>
      <p:sp>
        <p:nvSpPr>
          <p:cNvPr id="9" name="Shape 6"/>
          <p:cNvSpPr/>
          <p:nvPr/>
        </p:nvSpPr>
        <p:spPr>
          <a:xfrm>
            <a:off x="4572000" y="3822740"/>
            <a:ext cx="3778210" cy="2032754"/>
          </a:xfrm>
          <a:prstGeom prst="rect">
            <a:avLst/>
          </a:prstGeom>
          <a:solidFill>
            <a:srgbClr val="282D5E"/>
          </a:solidFill>
          <a:ln/>
        </p:spPr>
      </p:sp>
      <p:sp>
        <p:nvSpPr>
          <p:cNvPr id="10" name="Shape 7"/>
          <p:cNvSpPr/>
          <p:nvPr/>
        </p:nvSpPr>
        <p:spPr>
          <a:xfrm>
            <a:off x="4572000" y="3822740"/>
            <a:ext cx="30480" cy="2032754"/>
          </a:xfrm>
          <a:prstGeom prst="roundRect">
            <a:avLst>
              <a:gd name="adj" fmla="val 312558"/>
            </a:avLst>
          </a:prstGeom>
          <a:solidFill>
            <a:srgbClr val="414677"/>
          </a:solidFill>
          <a:ln/>
        </p:spPr>
      </p:sp>
      <p:sp>
        <p:nvSpPr>
          <p:cNvPr id="11" name="Text 8"/>
          <p:cNvSpPr/>
          <p:nvPr/>
        </p:nvSpPr>
        <p:spPr>
          <a:xfrm>
            <a:off x="4798814" y="4049554"/>
            <a:ext cx="3013948"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AI Screening Mastery</a:t>
            </a:r>
            <a:endParaRPr lang="en-US" sz="2200" dirty="0"/>
          </a:p>
        </p:txBody>
      </p:sp>
      <p:sp>
        <p:nvSpPr>
          <p:cNvPr id="12" name="Text 9"/>
          <p:cNvSpPr/>
          <p:nvPr/>
        </p:nvSpPr>
        <p:spPr>
          <a:xfrm>
            <a:off x="4798814" y="4539972"/>
            <a:ext cx="3324582" cy="1088708"/>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Optimise your resume to pass AI filters and reach human recruiters.</a:t>
            </a:r>
            <a:endParaRPr lang="en-US" sz="1750" dirty="0"/>
          </a:p>
        </p:txBody>
      </p:sp>
      <p:sp>
        <p:nvSpPr>
          <p:cNvPr id="13" name="Shape 10"/>
          <p:cNvSpPr/>
          <p:nvPr/>
        </p:nvSpPr>
        <p:spPr>
          <a:xfrm>
            <a:off x="793790" y="5855494"/>
            <a:ext cx="7556421" cy="1669852"/>
          </a:xfrm>
          <a:prstGeom prst="rect">
            <a:avLst/>
          </a:prstGeom>
          <a:solidFill>
            <a:srgbClr val="282D5E"/>
          </a:solidFill>
          <a:ln/>
        </p:spPr>
      </p:sp>
      <p:sp>
        <p:nvSpPr>
          <p:cNvPr id="14" name="Shape 11"/>
          <p:cNvSpPr/>
          <p:nvPr/>
        </p:nvSpPr>
        <p:spPr>
          <a:xfrm>
            <a:off x="793790" y="5855494"/>
            <a:ext cx="7556421" cy="30480"/>
          </a:xfrm>
          <a:prstGeom prst="roundRect">
            <a:avLst>
              <a:gd name="adj" fmla="val 312558"/>
            </a:avLst>
          </a:prstGeom>
          <a:solidFill>
            <a:srgbClr val="414677"/>
          </a:solidFill>
          <a:ln/>
        </p:spPr>
      </p:sp>
      <p:sp>
        <p:nvSpPr>
          <p:cNvPr id="15" name="Text 12"/>
          <p:cNvSpPr/>
          <p:nvPr/>
        </p:nvSpPr>
        <p:spPr>
          <a:xfrm>
            <a:off x="1020604" y="6082308"/>
            <a:ext cx="3056453"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Dual Audience Appeal</a:t>
            </a:r>
            <a:endParaRPr lang="en-US" sz="2200" dirty="0"/>
          </a:p>
        </p:txBody>
      </p:sp>
      <p:sp>
        <p:nvSpPr>
          <p:cNvPr id="16" name="Text 13"/>
          <p:cNvSpPr/>
          <p:nvPr/>
        </p:nvSpPr>
        <p:spPr>
          <a:xfrm>
            <a:off x="1020604" y="6572726"/>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Craft a resume that impresses both AI algorithms and hiring managers.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2098" y="465177"/>
            <a:ext cx="6018490" cy="528638"/>
          </a:xfrm>
          <a:prstGeom prst="rect">
            <a:avLst/>
          </a:prstGeom>
          <a:noFill/>
          <a:ln/>
        </p:spPr>
        <p:txBody>
          <a:bodyPr wrap="none" lIns="0" tIns="0" rIns="0" bIns="0" rtlCol="0" anchor="t"/>
          <a:lstStyle/>
          <a:p>
            <a:pPr algn="l" indent="0" marL="0">
              <a:lnSpc>
                <a:spcPts val="4150"/>
              </a:lnSpc>
              <a:buNone/>
            </a:pPr>
            <a:r>
              <a:rPr lang="en-US" sz="3300" b="1" dirty="0">
                <a:solidFill>
                  <a:srgbClr val="EEAEF6"/>
                </a:solidFill>
                <a:latin typeface="Bricolage Grotesque Extra Bold" pitchFamily="34" charset="0"/>
                <a:ea typeface="Bricolage Grotesque Extra Bold" pitchFamily="34" charset="-122"/>
                <a:cs typeface="Bricolage Grotesque Extra Bold" pitchFamily="34" charset="-120"/>
              </a:rPr>
              <a:t>What is AI Resume Analyzer?</a:t>
            </a:r>
            <a:endParaRPr lang="en-US" sz="3300" dirty="0"/>
          </a:p>
        </p:txBody>
      </p:sp>
      <p:sp>
        <p:nvSpPr>
          <p:cNvPr id="3" name="Text 1"/>
          <p:cNvSpPr/>
          <p:nvPr/>
        </p:nvSpPr>
        <p:spPr>
          <a:xfrm>
            <a:off x="592098" y="1332071"/>
            <a:ext cx="13446204" cy="541258"/>
          </a:xfrm>
          <a:prstGeom prst="rect">
            <a:avLst/>
          </a:prstGeom>
          <a:noFill/>
          <a:ln/>
        </p:spPr>
        <p:txBody>
          <a:bodyPr wrap="square" lIns="0" tIns="0" rIns="0" bIns="0" rtlCol="0" anchor="t"/>
          <a:lstStyle/>
          <a:p>
            <a:pPr algn="l"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The AI Resume Analyzer is an intelligent system that harnesses the power of Natural Language Processing (NLP) and Machine Learning (ML) to meticulously read, comprehend, and evaluate resumes.</a:t>
            </a:r>
            <a:endParaRPr lang="en-US" sz="1300" dirty="0"/>
          </a:p>
        </p:txBody>
      </p:sp>
      <p:pic>
        <p:nvPicPr>
          <p:cNvPr id="4" name="Image 0" descr="preencoded.png">    </p:cNvPr>
          <p:cNvPicPr>
            <a:picLocks noChangeAspect="1"/>
          </p:cNvPicPr>
          <p:nvPr/>
        </p:nvPicPr>
        <p:blipFill>
          <a:blip r:embed="rId1"/>
          <a:stretch>
            <a:fillRect/>
          </a:stretch>
        </p:blipFill>
        <p:spPr>
          <a:xfrm>
            <a:off x="647462" y="2063591"/>
            <a:ext cx="13335357" cy="5750481"/>
          </a:xfrm>
          <a:prstGeom prst="rect">
            <a:avLst/>
          </a:prstGeom>
        </p:spPr>
      </p:pic>
      <p:sp>
        <p:nvSpPr>
          <p:cNvPr id="5" name="Text 2"/>
          <p:cNvSpPr/>
          <p:nvPr/>
        </p:nvSpPr>
        <p:spPr>
          <a:xfrm>
            <a:off x="1544826" y="6723565"/>
            <a:ext cx="4847034" cy="378166"/>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Bricolage Grotesque Extra Bold" pitchFamily="34" charset="0"/>
                <a:ea typeface="Bricolage Grotesque Extra Bold" pitchFamily="34" charset="-122"/>
                <a:cs typeface="Bricolage Grotesque Extra Bold" pitchFamily="34" charset="-120"/>
              </a:rPr>
              <a:t>Personalized Recommendations</a:t>
            </a:r>
            <a:endParaRPr lang="en-US" sz="1350" dirty="0"/>
          </a:p>
        </p:txBody>
      </p:sp>
      <p:sp>
        <p:nvSpPr>
          <p:cNvPr id="6" name="Text 3"/>
          <p:cNvSpPr/>
          <p:nvPr/>
        </p:nvSpPr>
        <p:spPr>
          <a:xfrm>
            <a:off x="1544826" y="5392422"/>
            <a:ext cx="3025326" cy="378166"/>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Bricolage Grotesque Extra Bold" pitchFamily="34" charset="0"/>
                <a:ea typeface="Bricolage Grotesque Extra Bold" pitchFamily="34" charset="-122"/>
                <a:cs typeface="Bricolage Grotesque Extra Bold" pitchFamily="34" charset="-120"/>
              </a:rPr>
              <a:t>Keyword Clustering</a:t>
            </a:r>
            <a:endParaRPr lang="en-US" sz="1350" dirty="0"/>
          </a:p>
        </p:txBody>
      </p:sp>
      <p:sp>
        <p:nvSpPr>
          <p:cNvPr id="7" name="Text 4"/>
          <p:cNvSpPr/>
          <p:nvPr/>
        </p:nvSpPr>
        <p:spPr>
          <a:xfrm>
            <a:off x="1544826" y="4074724"/>
            <a:ext cx="3025326" cy="378166"/>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Bricolage Grotesque Extra Bold" pitchFamily="34" charset="0"/>
                <a:ea typeface="Bricolage Grotesque Extra Bold" pitchFamily="34" charset="-122"/>
                <a:cs typeface="Bricolage Grotesque Extra Bold" pitchFamily="34" charset="-120"/>
              </a:rPr>
              <a:t>NLP Parsing</a:t>
            </a:r>
            <a:endParaRPr lang="en-US" sz="1350" dirty="0"/>
          </a:p>
        </p:txBody>
      </p:sp>
      <p:sp>
        <p:nvSpPr>
          <p:cNvPr id="8" name="Text 5"/>
          <p:cNvSpPr/>
          <p:nvPr/>
        </p:nvSpPr>
        <p:spPr>
          <a:xfrm>
            <a:off x="1544826" y="2743581"/>
            <a:ext cx="3025326" cy="378166"/>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Bricolage Grotesque Extra Bold" pitchFamily="34" charset="0"/>
                <a:ea typeface="Bricolage Grotesque Extra Bold" pitchFamily="34" charset="-122"/>
                <a:cs typeface="Bricolage Grotesque Extra Bold" pitchFamily="34" charset="-120"/>
              </a:rPr>
              <a:t>Resume Upload</a:t>
            </a:r>
            <a:endParaRPr lang="en-US" sz="1350" dirty="0"/>
          </a:p>
        </p:txBody>
      </p:sp>
      <p:sp>
        <p:nvSpPr>
          <p:cNvPr id="9" name="Text 6"/>
          <p:cNvSpPr/>
          <p:nvPr/>
        </p:nvSpPr>
        <p:spPr>
          <a:xfrm>
            <a:off x="592098" y="8004334"/>
            <a:ext cx="13446204" cy="27062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E5DCE6"/>
                </a:solidFill>
                <a:latin typeface="Montserrat" pitchFamily="34" charset="0"/>
                <a:ea typeface="Montserrat" pitchFamily="34" charset="-122"/>
                <a:cs typeface="Montserrat" pitchFamily="34" charset="-120"/>
              </a:rPr>
              <a:t>It intelligently </a:t>
            </a:r>
            <a:pPr algn="l" indent="0" marL="0">
              <a:lnSpc>
                <a:spcPts val="2100"/>
              </a:lnSpc>
              <a:buNone/>
            </a:pPr>
            <a:r>
              <a:rPr lang="en-US" sz="1300" dirty="0">
                <a:solidFill>
                  <a:srgbClr val="EEAEF6"/>
                </a:solidFill>
                <a:latin typeface="Montserrat" pitchFamily="34" charset="0"/>
                <a:ea typeface="Montserrat" pitchFamily="34" charset="-122"/>
                <a:cs typeface="Montserrat" pitchFamily="34" charset="-120"/>
              </a:rPr>
              <a:t>extracts key information</a:t>
            </a:r>
            <a:pPr algn="l"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 such as skills, experience, and educational background.</a:t>
            </a:r>
            <a:endParaRPr lang="en-US" sz="1300" dirty="0"/>
          </a:p>
        </p:txBody>
      </p:sp>
      <p:sp>
        <p:nvSpPr>
          <p:cNvPr id="10" name="Text 7"/>
          <p:cNvSpPr/>
          <p:nvPr/>
        </p:nvSpPr>
        <p:spPr>
          <a:xfrm>
            <a:off x="592098" y="8334137"/>
            <a:ext cx="13446204" cy="27062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E5DCE6"/>
                </a:solidFill>
                <a:latin typeface="Montserrat" pitchFamily="34" charset="0"/>
                <a:ea typeface="Montserrat" pitchFamily="34" charset="-122"/>
                <a:cs typeface="Montserrat" pitchFamily="34" charset="-120"/>
              </a:rPr>
              <a:t>Utilising advanced Machine Learning, it </a:t>
            </a:r>
            <a:pPr algn="l" indent="0" marL="0">
              <a:lnSpc>
                <a:spcPts val="2100"/>
              </a:lnSpc>
              <a:buNone/>
            </a:pPr>
            <a:r>
              <a:rPr lang="en-US" sz="1300" dirty="0">
                <a:solidFill>
                  <a:srgbClr val="EEAEF6"/>
                </a:solidFill>
                <a:latin typeface="Montserrat" pitchFamily="34" charset="0"/>
                <a:ea typeface="Montserrat" pitchFamily="34" charset="-122"/>
                <a:cs typeface="Montserrat" pitchFamily="34" charset="-120"/>
              </a:rPr>
              <a:t>clusters keywords</a:t>
            </a:r>
            <a:pPr algn="l"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 to identify relevant job sectors and predict the most suitable job roles.</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37339"/>
          </a:xfrm>
          <a:prstGeom prst="rect">
            <a:avLst/>
          </a:prstGeom>
        </p:spPr>
      </p:pic>
      <p:sp>
        <p:nvSpPr>
          <p:cNvPr id="3" name="Text 0"/>
          <p:cNvSpPr/>
          <p:nvPr/>
        </p:nvSpPr>
        <p:spPr>
          <a:xfrm>
            <a:off x="614839" y="483156"/>
            <a:ext cx="5992892" cy="548997"/>
          </a:xfrm>
          <a:prstGeom prst="rect">
            <a:avLst/>
          </a:prstGeom>
          <a:noFill/>
          <a:ln/>
        </p:spPr>
        <p:txBody>
          <a:bodyPr wrap="none" lIns="0" tIns="0" rIns="0" bIns="0" rtlCol="0" anchor="t"/>
          <a:lstStyle/>
          <a:p>
            <a:pPr algn="l" indent="0" marL="0">
              <a:lnSpc>
                <a:spcPts val="4300"/>
              </a:lnSpc>
              <a:buNone/>
            </a:pPr>
            <a:r>
              <a:rPr lang="en-US" sz="3450" b="1" dirty="0">
                <a:solidFill>
                  <a:srgbClr val="EEAEF6"/>
                </a:solidFill>
                <a:latin typeface="Bricolage Grotesque Extra Bold" pitchFamily="34" charset="0"/>
                <a:ea typeface="Bricolage Grotesque Extra Bold" pitchFamily="34" charset="-122"/>
                <a:cs typeface="Bricolage Grotesque Extra Bold" pitchFamily="34" charset="-120"/>
              </a:rPr>
              <a:t>How It Works: Step-by-Step</a:t>
            </a:r>
            <a:endParaRPr lang="en-US" sz="3450" dirty="0"/>
          </a:p>
        </p:txBody>
      </p:sp>
      <p:sp>
        <p:nvSpPr>
          <p:cNvPr id="4" name="Text 1"/>
          <p:cNvSpPr/>
          <p:nvPr/>
        </p:nvSpPr>
        <p:spPr>
          <a:xfrm>
            <a:off x="614839" y="1295638"/>
            <a:ext cx="175617" cy="219551"/>
          </a:xfrm>
          <a:prstGeom prst="rect">
            <a:avLst/>
          </a:prstGeom>
          <a:noFill/>
          <a:ln/>
        </p:spPr>
        <p:txBody>
          <a:bodyPr wrap="none" lIns="0" tIns="0" rIns="0" bIns="0" rtlCol="0" anchor="t"/>
          <a:lstStyle/>
          <a:p>
            <a:pPr algn="l" indent="0" marL="0">
              <a:lnSpc>
                <a:spcPts val="2200"/>
              </a:lnSpc>
              <a:buNone/>
            </a:pPr>
            <a:r>
              <a:rPr lang="en-US" sz="1350" dirty="0">
                <a:solidFill>
                  <a:srgbClr val="E5DCE6"/>
                </a:solidFill>
                <a:latin typeface="Bricolage Grotesque Light" pitchFamily="34" charset="0"/>
                <a:ea typeface="Bricolage Grotesque Light" pitchFamily="34" charset="-122"/>
                <a:cs typeface="Bricolage Grotesque Light" pitchFamily="34" charset="-120"/>
              </a:rPr>
              <a:t>01</a:t>
            </a:r>
            <a:endParaRPr lang="en-US" sz="1350" dirty="0"/>
          </a:p>
        </p:txBody>
      </p:sp>
      <p:sp>
        <p:nvSpPr>
          <p:cNvPr id="5" name="Shape 2"/>
          <p:cNvSpPr/>
          <p:nvPr/>
        </p:nvSpPr>
        <p:spPr>
          <a:xfrm>
            <a:off x="614839" y="1571268"/>
            <a:ext cx="7914323" cy="22860"/>
          </a:xfrm>
          <a:prstGeom prst="rect">
            <a:avLst/>
          </a:prstGeom>
          <a:solidFill>
            <a:srgbClr val="EEAEF6"/>
          </a:solidFill>
          <a:ln/>
        </p:spPr>
      </p:sp>
      <p:sp>
        <p:nvSpPr>
          <p:cNvPr id="6" name="Text 3"/>
          <p:cNvSpPr/>
          <p:nvPr/>
        </p:nvSpPr>
        <p:spPr>
          <a:xfrm>
            <a:off x="614839" y="1704737"/>
            <a:ext cx="2252901" cy="274558"/>
          </a:xfrm>
          <a:prstGeom prst="rect">
            <a:avLst/>
          </a:prstGeom>
          <a:noFill/>
          <a:ln/>
        </p:spPr>
        <p:txBody>
          <a:bodyPr wrap="none" lIns="0" tIns="0" rIns="0" bIns="0" rtlCol="0" anchor="t"/>
          <a:lstStyle/>
          <a:p>
            <a:pPr algn="l" indent="0" marL="0">
              <a:lnSpc>
                <a:spcPts val="2150"/>
              </a:lnSpc>
              <a:buNone/>
            </a:pPr>
            <a:r>
              <a:rPr lang="en-US" sz="1700" b="1" dirty="0">
                <a:solidFill>
                  <a:srgbClr val="E5DCE6"/>
                </a:solidFill>
                <a:latin typeface="Bricolage Grotesque Extra Bold" pitchFamily="34" charset="0"/>
                <a:ea typeface="Bricolage Grotesque Extra Bold" pitchFamily="34" charset="-122"/>
                <a:cs typeface="Bricolage Grotesque Extra Bold" pitchFamily="34" charset="-120"/>
              </a:rPr>
              <a:t>Upload Your Resume</a:t>
            </a:r>
            <a:endParaRPr lang="en-US" sz="1700" dirty="0"/>
          </a:p>
        </p:txBody>
      </p:sp>
      <p:sp>
        <p:nvSpPr>
          <p:cNvPr id="7" name="Text 4"/>
          <p:cNvSpPr/>
          <p:nvPr/>
        </p:nvSpPr>
        <p:spPr>
          <a:xfrm>
            <a:off x="614839" y="2084665"/>
            <a:ext cx="7914323" cy="562213"/>
          </a:xfrm>
          <a:prstGeom prst="rect">
            <a:avLst/>
          </a:prstGeom>
          <a:noFill/>
          <a:ln/>
        </p:spPr>
        <p:txBody>
          <a:bodyPr wrap="square" lIns="0" tIns="0" rIns="0" bIns="0" rtlCol="0" anchor="t"/>
          <a:lstStyle/>
          <a:p>
            <a:pPr algn="l" indent="0" marL="0">
              <a:lnSpc>
                <a:spcPts val="2200"/>
              </a:lnSpc>
              <a:buNone/>
            </a:pPr>
            <a:r>
              <a:rPr lang="en-US" sz="1350" dirty="0">
                <a:solidFill>
                  <a:srgbClr val="E5DCE6"/>
                </a:solidFill>
                <a:latin typeface="Montserrat" pitchFamily="34" charset="0"/>
                <a:ea typeface="Montserrat" pitchFamily="34" charset="-122"/>
                <a:cs typeface="Montserrat" pitchFamily="34" charset="-120"/>
              </a:rPr>
              <a:t>Simply upload your resume in standard formats like PDF or DOC. Our system is designed for ease of use.</a:t>
            </a:r>
            <a:endParaRPr lang="en-US" sz="1350" dirty="0"/>
          </a:p>
        </p:txBody>
      </p:sp>
      <p:sp>
        <p:nvSpPr>
          <p:cNvPr id="8" name="Text 5"/>
          <p:cNvSpPr/>
          <p:nvPr/>
        </p:nvSpPr>
        <p:spPr>
          <a:xfrm>
            <a:off x="614839" y="2954179"/>
            <a:ext cx="175617" cy="219551"/>
          </a:xfrm>
          <a:prstGeom prst="rect">
            <a:avLst/>
          </a:prstGeom>
          <a:noFill/>
          <a:ln/>
        </p:spPr>
        <p:txBody>
          <a:bodyPr wrap="none" lIns="0" tIns="0" rIns="0" bIns="0" rtlCol="0" anchor="t"/>
          <a:lstStyle/>
          <a:p>
            <a:pPr algn="l" indent="0" marL="0">
              <a:lnSpc>
                <a:spcPts val="2200"/>
              </a:lnSpc>
              <a:buNone/>
            </a:pPr>
            <a:r>
              <a:rPr lang="en-US" sz="1350" dirty="0">
                <a:solidFill>
                  <a:srgbClr val="E5DCE6"/>
                </a:solidFill>
                <a:latin typeface="Bricolage Grotesque Light" pitchFamily="34" charset="0"/>
                <a:ea typeface="Bricolage Grotesque Light" pitchFamily="34" charset="-122"/>
                <a:cs typeface="Bricolage Grotesque Light" pitchFamily="34" charset="-120"/>
              </a:rPr>
              <a:t>02</a:t>
            </a:r>
            <a:endParaRPr lang="en-US" sz="1350" dirty="0"/>
          </a:p>
        </p:txBody>
      </p:sp>
      <p:sp>
        <p:nvSpPr>
          <p:cNvPr id="9" name="Shape 6"/>
          <p:cNvSpPr/>
          <p:nvPr/>
        </p:nvSpPr>
        <p:spPr>
          <a:xfrm>
            <a:off x="614839" y="3229808"/>
            <a:ext cx="7914323" cy="22860"/>
          </a:xfrm>
          <a:prstGeom prst="rect">
            <a:avLst/>
          </a:prstGeom>
          <a:solidFill>
            <a:srgbClr val="EEAEF6"/>
          </a:solidFill>
          <a:ln/>
        </p:spPr>
      </p:sp>
      <p:sp>
        <p:nvSpPr>
          <p:cNvPr id="10" name="Text 7"/>
          <p:cNvSpPr/>
          <p:nvPr/>
        </p:nvSpPr>
        <p:spPr>
          <a:xfrm>
            <a:off x="614839" y="3363278"/>
            <a:ext cx="2196108" cy="274558"/>
          </a:xfrm>
          <a:prstGeom prst="rect">
            <a:avLst/>
          </a:prstGeom>
          <a:noFill/>
          <a:ln/>
        </p:spPr>
        <p:txBody>
          <a:bodyPr wrap="none" lIns="0" tIns="0" rIns="0" bIns="0" rtlCol="0" anchor="t"/>
          <a:lstStyle/>
          <a:p>
            <a:pPr algn="l" indent="0" marL="0">
              <a:lnSpc>
                <a:spcPts val="2150"/>
              </a:lnSpc>
              <a:buNone/>
            </a:pPr>
            <a:r>
              <a:rPr lang="en-US" sz="1700" b="1" dirty="0">
                <a:solidFill>
                  <a:srgbClr val="E5DCE6"/>
                </a:solidFill>
                <a:latin typeface="Bricolage Grotesque Extra Bold" pitchFamily="34" charset="0"/>
                <a:ea typeface="Bricolage Grotesque Extra Bold" pitchFamily="34" charset="-122"/>
                <a:cs typeface="Bricolage Grotesque Extra Bold" pitchFamily="34" charset="-120"/>
              </a:rPr>
              <a:t>NLP Data Extraction</a:t>
            </a:r>
            <a:endParaRPr lang="en-US" sz="1700" dirty="0"/>
          </a:p>
        </p:txBody>
      </p:sp>
      <p:sp>
        <p:nvSpPr>
          <p:cNvPr id="11" name="Text 8"/>
          <p:cNvSpPr/>
          <p:nvPr/>
        </p:nvSpPr>
        <p:spPr>
          <a:xfrm>
            <a:off x="614839" y="3743206"/>
            <a:ext cx="7914323" cy="562213"/>
          </a:xfrm>
          <a:prstGeom prst="rect">
            <a:avLst/>
          </a:prstGeom>
          <a:noFill/>
          <a:ln/>
        </p:spPr>
        <p:txBody>
          <a:bodyPr wrap="square" lIns="0" tIns="0" rIns="0" bIns="0" rtlCol="0" anchor="t"/>
          <a:lstStyle/>
          <a:p>
            <a:pPr algn="l" indent="0" marL="0">
              <a:lnSpc>
                <a:spcPts val="2200"/>
              </a:lnSpc>
              <a:buNone/>
            </a:pPr>
            <a:r>
              <a:rPr lang="en-US" sz="1350" dirty="0">
                <a:solidFill>
                  <a:srgbClr val="E5DCE6"/>
                </a:solidFill>
                <a:latin typeface="Montserrat" pitchFamily="34" charset="0"/>
                <a:ea typeface="Montserrat" pitchFamily="34" charset="-122"/>
                <a:cs typeface="Montserrat" pitchFamily="34" charset="-120"/>
              </a:rPr>
              <a:t>Our advanced NLP engine meticulously extracts all relevant data, including skills, education, and work experience.</a:t>
            </a:r>
            <a:endParaRPr lang="en-US" sz="1350" dirty="0"/>
          </a:p>
        </p:txBody>
      </p:sp>
      <p:sp>
        <p:nvSpPr>
          <p:cNvPr id="12" name="Text 9"/>
          <p:cNvSpPr/>
          <p:nvPr/>
        </p:nvSpPr>
        <p:spPr>
          <a:xfrm>
            <a:off x="614839" y="4612719"/>
            <a:ext cx="175617" cy="219551"/>
          </a:xfrm>
          <a:prstGeom prst="rect">
            <a:avLst/>
          </a:prstGeom>
          <a:noFill/>
          <a:ln/>
        </p:spPr>
        <p:txBody>
          <a:bodyPr wrap="none" lIns="0" tIns="0" rIns="0" bIns="0" rtlCol="0" anchor="t"/>
          <a:lstStyle/>
          <a:p>
            <a:pPr algn="l" indent="0" marL="0">
              <a:lnSpc>
                <a:spcPts val="2200"/>
              </a:lnSpc>
              <a:buNone/>
            </a:pPr>
            <a:r>
              <a:rPr lang="en-US" sz="1350" dirty="0">
                <a:solidFill>
                  <a:srgbClr val="E5DCE6"/>
                </a:solidFill>
                <a:latin typeface="Bricolage Grotesque Light" pitchFamily="34" charset="0"/>
                <a:ea typeface="Bricolage Grotesque Light" pitchFamily="34" charset="-122"/>
                <a:cs typeface="Bricolage Grotesque Light" pitchFamily="34" charset="-120"/>
              </a:rPr>
              <a:t>03</a:t>
            </a:r>
            <a:endParaRPr lang="en-US" sz="1350" dirty="0"/>
          </a:p>
        </p:txBody>
      </p:sp>
      <p:sp>
        <p:nvSpPr>
          <p:cNvPr id="13" name="Shape 10"/>
          <p:cNvSpPr/>
          <p:nvPr/>
        </p:nvSpPr>
        <p:spPr>
          <a:xfrm>
            <a:off x="614839" y="4888349"/>
            <a:ext cx="7914323" cy="22860"/>
          </a:xfrm>
          <a:prstGeom prst="rect">
            <a:avLst/>
          </a:prstGeom>
          <a:solidFill>
            <a:srgbClr val="EEAEF6"/>
          </a:solidFill>
          <a:ln/>
        </p:spPr>
      </p:sp>
      <p:sp>
        <p:nvSpPr>
          <p:cNvPr id="14" name="Text 11"/>
          <p:cNvSpPr/>
          <p:nvPr/>
        </p:nvSpPr>
        <p:spPr>
          <a:xfrm>
            <a:off x="614839" y="5021818"/>
            <a:ext cx="2523768" cy="274558"/>
          </a:xfrm>
          <a:prstGeom prst="rect">
            <a:avLst/>
          </a:prstGeom>
          <a:noFill/>
          <a:ln/>
        </p:spPr>
        <p:txBody>
          <a:bodyPr wrap="none" lIns="0" tIns="0" rIns="0" bIns="0" rtlCol="0" anchor="t"/>
          <a:lstStyle/>
          <a:p>
            <a:pPr algn="l" indent="0" marL="0">
              <a:lnSpc>
                <a:spcPts val="2150"/>
              </a:lnSpc>
              <a:buNone/>
            </a:pPr>
            <a:r>
              <a:rPr lang="en-US" sz="1700" b="1" dirty="0">
                <a:solidFill>
                  <a:srgbClr val="E5DCE6"/>
                </a:solidFill>
                <a:latin typeface="Bricolage Grotesque Extra Bold" pitchFamily="34" charset="0"/>
                <a:ea typeface="Bricolage Grotesque Extra Bold" pitchFamily="34" charset="-122"/>
                <a:cs typeface="Bricolage Grotesque Extra Bold" pitchFamily="34" charset="-120"/>
              </a:rPr>
              <a:t>ML Keyword Clustering</a:t>
            </a:r>
            <a:endParaRPr lang="en-US" sz="1700" dirty="0"/>
          </a:p>
        </p:txBody>
      </p:sp>
      <p:sp>
        <p:nvSpPr>
          <p:cNvPr id="15" name="Text 12"/>
          <p:cNvSpPr/>
          <p:nvPr/>
        </p:nvSpPr>
        <p:spPr>
          <a:xfrm>
            <a:off x="614839" y="5401747"/>
            <a:ext cx="7914323" cy="562213"/>
          </a:xfrm>
          <a:prstGeom prst="rect">
            <a:avLst/>
          </a:prstGeom>
          <a:noFill/>
          <a:ln/>
        </p:spPr>
        <p:txBody>
          <a:bodyPr wrap="square" lIns="0" tIns="0" rIns="0" bIns="0" rtlCol="0" anchor="t"/>
          <a:lstStyle/>
          <a:p>
            <a:pPr algn="l" indent="0" marL="0">
              <a:lnSpc>
                <a:spcPts val="2200"/>
              </a:lnSpc>
              <a:buNone/>
            </a:pPr>
            <a:r>
              <a:rPr lang="en-US" sz="1350" dirty="0">
                <a:solidFill>
                  <a:srgbClr val="E5DCE6"/>
                </a:solidFill>
                <a:latin typeface="Montserrat" pitchFamily="34" charset="0"/>
                <a:ea typeface="Montserrat" pitchFamily="34" charset="-122"/>
                <a:cs typeface="Montserrat" pitchFamily="34" charset="-120"/>
              </a:rPr>
              <a:t>Machine Learning algorithms then cluster identified keywords, linking them to various job sectors and industries.</a:t>
            </a:r>
            <a:endParaRPr lang="en-US" sz="1350" dirty="0"/>
          </a:p>
        </p:txBody>
      </p:sp>
      <p:sp>
        <p:nvSpPr>
          <p:cNvPr id="16" name="Text 13"/>
          <p:cNvSpPr/>
          <p:nvPr/>
        </p:nvSpPr>
        <p:spPr>
          <a:xfrm>
            <a:off x="614839" y="6271260"/>
            <a:ext cx="175617" cy="219551"/>
          </a:xfrm>
          <a:prstGeom prst="rect">
            <a:avLst/>
          </a:prstGeom>
          <a:noFill/>
          <a:ln/>
        </p:spPr>
        <p:txBody>
          <a:bodyPr wrap="none" lIns="0" tIns="0" rIns="0" bIns="0" rtlCol="0" anchor="t"/>
          <a:lstStyle/>
          <a:p>
            <a:pPr algn="l" indent="0" marL="0">
              <a:lnSpc>
                <a:spcPts val="2200"/>
              </a:lnSpc>
              <a:buNone/>
            </a:pPr>
            <a:r>
              <a:rPr lang="en-US" sz="1350" dirty="0">
                <a:solidFill>
                  <a:srgbClr val="E5DCE6"/>
                </a:solidFill>
                <a:latin typeface="Bricolage Grotesque Light" pitchFamily="34" charset="0"/>
                <a:ea typeface="Bricolage Grotesque Light" pitchFamily="34" charset="-122"/>
                <a:cs typeface="Bricolage Grotesque Light" pitchFamily="34" charset="-120"/>
              </a:rPr>
              <a:t>04</a:t>
            </a:r>
            <a:endParaRPr lang="en-US" sz="1350" dirty="0"/>
          </a:p>
        </p:txBody>
      </p:sp>
      <p:sp>
        <p:nvSpPr>
          <p:cNvPr id="17" name="Shape 14"/>
          <p:cNvSpPr/>
          <p:nvPr/>
        </p:nvSpPr>
        <p:spPr>
          <a:xfrm>
            <a:off x="614839" y="6546890"/>
            <a:ext cx="7914323" cy="22860"/>
          </a:xfrm>
          <a:prstGeom prst="rect">
            <a:avLst/>
          </a:prstGeom>
          <a:solidFill>
            <a:srgbClr val="EEAEF6"/>
          </a:solidFill>
          <a:ln/>
        </p:spPr>
      </p:sp>
      <p:sp>
        <p:nvSpPr>
          <p:cNvPr id="18" name="Text 15"/>
          <p:cNvSpPr/>
          <p:nvPr/>
        </p:nvSpPr>
        <p:spPr>
          <a:xfrm>
            <a:off x="614839" y="6680359"/>
            <a:ext cx="3522107" cy="274558"/>
          </a:xfrm>
          <a:prstGeom prst="rect">
            <a:avLst/>
          </a:prstGeom>
          <a:noFill/>
          <a:ln/>
        </p:spPr>
        <p:txBody>
          <a:bodyPr wrap="none" lIns="0" tIns="0" rIns="0" bIns="0" rtlCol="0" anchor="t"/>
          <a:lstStyle/>
          <a:p>
            <a:pPr algn="l" indent="0" marL="0">
              <a:lnSpc>
                <a:spcPts val="2150"/>
              </a:lnSpc>
              <a:buNone/>
            </a:pPr>
            <a:r>
              <a:rPr lang="en-US" sz="1700" b="1" dirty="0">
                <a:solidFill>
                  <a:srgbClr val="E5DCE6"/>
                </a:solidFill>
                <a:latin typeface="Bricolage Grotesque Extra Bold" pitchFamily="34" charset="0"/>
                <a:ea typeface="Bricolage Grotesque Extra Bold" pitchFamily="34" charset="-122"/>
                <a:cs typeface="Bricolage Grotesque Extra Bold" pitchFamily="34" charset="-120"/>
              </a:rPr>
              <a:t>Personalised Recommendations</a:t>
            </a:r>
            <a:endParaRPr lang="en-US" sz="1700" dirty="0"/>
          </a:p>
        </p:txBody>
      </p:sp>
      <p:sp>
        <p:nvSpPr>
          <p:cNvPr id="19" name="Text 16"/>
          <p:cNvSpPr/>
          <p:nvPr/>
        </p:nvSpPr>
        <p:spPr>
          <a:xfrm>
            <a:off x="614839" y="7060287"/>
            <a:ext cx="7914323" cy="562213"/>
          </a:xfrm>
          <a:prstGeom prst="rect">
            <a:avLst/>
          </a:prstGeom>
          <a:noFill/>
          <a:ln/>
        </p:spPr>
        <p:txBody>
          <a:bodyPr wrap="square" lIns="0" tIns="0" rIns="0" bIns="0" rtlCol="0" anchor="t"/>
          <a:lstStyle/>
          <a:p>
            <a:pPr algn="l" indent="0" marL="0">
              <a:lnSpc>
                <a:spcPts val="2200"/>
              </a:lnSpc>
              <a:buNone/>
            </a:pPr>
            <a:r>
              <a:rPr lang="en-US" sz="1350" dirty="0">
                <a:solidFill>
                  <a:srgbClr val="E5DCE6"/>
                </a:solidFill>
                <a:latin typeface="Montserrat" pitchFamily="34" charset="0"/>
                <a:ea typeface="Montserrat" pitchFamily="34" charset="-122"/>
                <a:cs typeface="Montserrat" pitchFamily="34" charset="-120"/>
              </a:rPr>
              <a:t>Receive a comprehensive resume score and tailored recommendations to elevate your profile and career prospects.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3615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Key Features</a:t>
            </a:r>
            <a:endParaRPr lang="en-US" sz="4450" dirty="0"/>
          </a:p>
        </p:txBody>
      </p:sp>
      <p:sp>
        <p:nvSpPr>
          <p:cNvPr id="3" name="Text 1"/>
          <p:cNvSpPr/>
          <p:nvPr/>
        </p:nvSpPr>
        <p:spPr>
          <a:xfrm>
            <a:off x="793790" y="179855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Our AI Resume Analyzer is equipped with powerful features designed to give you a competitive edge in the job market.</a:t>
            </a:r>
            <a:endParaRPr lang="en-US" sz="17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779514"/>
            <a:ext cx="680442" cy="680442"/>
          </a:xfrm>
          <a:prstGeom prst="rect">
            <a:avLst/>
          </a:prstGeom>
        </p:spPr>
      </p:pic>
      <p:sp>
        <p:nvSpPr>
          <p:cNvPr id="5" name="Text 2"/>
          <p:cNvSpPr/>
          <p:nvPr/>
        </p:nvSpPr>
        <p:spPr>
          <a:xfrm>
            <a:off x="793790" y="3743444"/>
            <a:ext cx="4589740"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Keyword Extraction &amp; Clustering</a:t>
            </a:r>
            <a:endParaRPr lang="en-US" sz="2200" dirty="0"/>
          </a:p>
        </p:txBody>
      </p:sp>
      <p:sp>
        <p:nvSpPr>
          <p:cNvPr id="6" name="Text 3"/>
          <p:cNvSpPr/>
          <p:nvPr/>
        </p:nvSpPr>
        <p:spPr>
          <a:xfrm>
            <a:off x="793790" y="4233863"/>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Identifies and groups keywords relevant to various job sectors.</a:t>
            </a:r>
            <a:endParaRPr lang="en-US" sz="17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6884" y="2779514"/>
            <a:ext cx="680442" cy="680442"/>
          </a:xfrm>
          <a:prstGeom prst="rect">
            <a:avLst/>
          </a:prstGeom>
        </p:spPr>
      </p:pic>
      <p:sp>
        <p:nvSpPr>
          <p:cNvPr id="8" name="Text 4"/>
          <p:cNvSpPr/>
          <p:nvPr/>
        </p:nvSpPr>
        <p:spPr>
          <a:xfrm>
            <a:off x="7456884" y="374344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Resume Scoring</a:t>
            </a:r>
            <a:endParaRPr lang="en-US" sz="2200" dirty="0"/>
          </a:p>
        </p:txBody>
      </p:sp>
      <p:sp>
        <p:nvSpPr>
          <p:cNvPr id="9" name="Text 5"/>
          <p:cNvSpPr/>
          <p:nvPr/>
        </p:nvSpPr>
        <p:spPr>
          <a:xfrm>
            <a:off x="7456884" y="4233863"/>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Highlights your strengths and identifies areas for improvement in your resume.</a:t>
            </a:r>
            <a:endParaRPr lang="en-US" sz="17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5413296"/>
            <a:ext cx="680442" cy="680442"/>
          </a:xfrm>
          <a:prstGeom prst="rect">
            <a:avLst/>
          </a:prstGeom>
        </p:spPr>
      </p:pic>
      <p:sp>
        <p:nvSpPr>
          <p:cNvPr id="11" name="Text 6"/>
          <p:cNvSpPr/>
          <p:nvPr/>
        </p:nvSpPr>
        <p:spPr>
          <a:xfrm>
            <a:off x="793790" y="637722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Job Role Prediction</a:t>
            </a:r>
            <a:endParaRPr lang="en-US" sz="2200" dirty="0"/>
          </a:p>
        </p:txBody>
      </p:sp>
      <p:sp>
        <p:nvSpPr>
          <p:cNvPr id="12" name="Text 7"/>
          <p:cNvSpPr/>
          <p:nvPr/>
        </p:nvSpPr>
        <p:spPr>
          <a:xfrm>
            <a:off x="793790" y="6867644"/>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Suggests ideal job roles based on your unique skills and experience.</a:t>
            </a:r>
            <a:endParaRPr lang="en-US" sz="17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6884" y="5413296"/>
            <a:ext cx="680442" cy="680442"/>
          </a:xfrm>
          <a:prstGeom prst="rect">
            <a:avLst/>
          </a:prstGeom>
        </p:spPr>
      </p:pic>
      <p:sp>
        <p:nvSpPr>
          <p:cNvPr id="14" name="Text 8"/>
          <p:cNvSpPr/>
          <p:nvPr/>
        </p:nvSpPr>
        <p:spPr>
          <a:xfrm>
            <a:off x="7456884" y="6377226"/>
            <a:ext cx="3737372"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Skill &amp; Course Suggestions</a:t>
            </a:r>
            <a:endParaRPr lang="en-US" sz="2200" dirty="0"/>
          </a:p>
        </p:txBody>
      </p:sp>
      <p:sp>
        <p:nvSpPr>
          <p:cNvPr id="15" name="Text 9"/>
          <p:cNvSpPr/>
          <p:nvPr/>
        </p:nvSpPr>
        <p:spPr>
          <a:xfrm>
            <a:off x="7456884" y="6867644"/>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Recommends relevant skills, courses, and certifications to enhance your profile.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1638" y="566976"/>
            <a:ext cx="7908727" cy="644366"/>
          </a:xfrm>
          <a:prstGeom prst="rect">
            <a:avLst/>
          </a:prstGeom>
          <a:noFill/>
          <a:ln/>
        </p:spPr>
        <p:txBody>
          <a:bodyPr wrap="none" lIns="0" tIns="0" rIns="0" bIns="0" rtlCol="0" anchor="t"/>
          <a:lstStyle/>
          <a:p>
            <a:pPr algn="l" indent="0" marL="0">
              <a:lnSpc>
                <a:spcPts val="5050"/>
              </a:lnSpc>
              <a:buNone/>
            </a:pPr>
            <a:r>
              <a:rPr lang="en-US" sz="4050" b="1" dirty="0">
                <a:solidFill>
                  <a:srgbClr val="EEAEF6"/>
                </a:solidFill>
                <a:latin typeface="Bricolage Grotesque Extra Bold" pitchFamily="34" charset="0"/>
                <a:ea typeface="Bricolage Grotesque Extra Bold" pitchFamily="34" charset="-122"/>
                <a:cs typeface="Bricolage Grotesque Extra Bold" pitchFamily="34" charset="-120"/>
              </a:rPr>
              <a:t>Benefits for Users &amp; Recruiters</a:t>
            </a:r>
            <a:endParaRPr lang="en-US" sz="4050" dirty="0"/>
          </a:p>
        </p:txBody>
      </p:sp>
      <p:sp>
        <p:nvSpPr>
          <p:cNvPr id="3" name="Text 1"/>
          <p:cNvSpPr/>
          <p:nvPr/>
        </p:nvSpPr>
        <p:spPr>
          <a:xfrm>
            <a:off x="721638" y="1726644"/>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243799"/>
                </a:solidFill>
                <a:latin typeface="Bricolage Grotesque Extra Bold" pitchFamily="34" charset="0"/>
                <a:ea typeface="Bricolage Grotesque Extra Bold" pitchFamily="34" charset="-122"/>
                <a:cs typeface="Bricolage Grotesque Extra Bold" pitchFamily="34" charset="-120"/>
              </a:rPr>
              <a:t>For Candidates:</a:t>
            </a:r>
            <a:endParaRPr lang="en-US" sz="2000" dirty="0"/>
          </a:p>
        </p:txBody>
      </p:sp>
      <p:sp>
        <p:nvSpPr>
          <p:cNvPr id="4" name="Text 2"/>
          <p:cNvSpPr/>
          <p:nvPr/>
        </p:nvSpPr>
        <p:spPr>
          <a:xfrm>
            <a:off x="721638" y="2254925"/>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E5DCE6"/>
                </a:solidFill>
                <a:latin typeface="Montserrat" pitchFamily="34" charset="0"/>
                <a:ea typeface="Montserrat" pitchFamily="34" charset="-122"/>
                <a:cs typeface="Montserrat" pitchFamily="34" charset="-120"/>
              </a:rPr>
              <a:t>Actionable Feedback:</a:t>
            </a:r>
            <a:pPr algn="l" indent="0" marL="0">
              <a:lnSpc>
                <a:spcPts val="2550"/>
              </a:lnSpc>
              <a:buNone/>
            </a:pPr>
            <a:r>
              <a:rPr lang="en-US" sz="1600" dirty="0">
                <a:solidFill>
                  <a:srgbClr val="E5DCE6"/>
                </a:solidFill>
                <a:latin typeface="Montserrat" pitchFamily="34" charset="0"/>
                <a:ea typeface="Montserrat" pitchFamily="34" charset="-122"/>
                <a:cs typeface="Montserrat" pitchFamily="34" charset="-120"/>
              </a:rPr>
              <a:t> Receive precise recommendations to refine and improve your resume.</a:t>
            </a:r>
            <a:endParaRPr lang="en-US" sz="1600" dirty="0"/>
          </a:p>
        </p:txBody>
      </p:sp>
      <p:sp>
        <p:nvSpPr>
          <p:cNvPr id="5" name="Text 3"/>
          <p:cNvSpPr/>
          <p:nvPr/>
        </p:nvSpPr>
        <p:spPr>
          <a:xfrm>
            <a:off x="721638" y="2986921"/>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E5DCE6"/>
                </a:solidFill>
                <a:latin typeface="Montserrat" pitchFamily="34" charset="0"/>
                <a:ea typeface="Montserrat" pitchFamily="34" charset="-122"/>
                <a:cs typeface="Montserrat" pitchFamily="34" charset="-120"/>
              </a:rPr>
              <a:t>Personalised Guidance:</a:t>
            </a:r>
            <a:pPr algn="l" indent="0" marL="0">
              <a:lnSpc>
                <a:spcPts val="2550"/>
              </a:lnSpc>
              <a:buNone/>
            </a:pPr>
            <a:r>
              <a:rPr lang="en-US" sz="1600" dirty="0">
                <a:solidFill>
                  <a:srgbClr val="E5DCE6"/>
                </a:solidFill>
                <a:latin typeface="Montserrat" pitchFamily="34" charset="0"/>
                <a:ea typeface="Montserrat" pitchFamily="34" charset="-122"/>
                <a:cs typeface="Montserrat" pitchFamily="34" charset="-120"/>
              </a:rPr>
              <a:t> Gain AI-driven insights for tailored career growth.</a:t>
            </a:r>
            <a:endParaRPr lang="en-US" sz="1600" dirty="0"/>
          </a:p>
        </p:txBody>
      </p:sp>
      <p:sp>
        <p:nvSpPr>
          <p:cNvPr id="6" name="Text 4"/>
          <p:cNvSpPr/>
          <p:nvPr/>
        </p:nvSpPr>
        <p:spPr>
          <a:xfrm>
            <a:off x="721638" y="3718917"/>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E5DCE6"/>
                </a:solidFill>
                <a:latin typeface="Montserrat" pitchFamily="34" charset="0"/>
                <a:ea typeface="Montserrat" pitchFamily="34" charset="-122"/>
                <a:cs typeface="Montserrat" pitchFamily="34" charset="-120"/>
              </a:rPr>
              <a:t>Enhanced Visibility:</a:t>
            </a:r>
            <a:pPr algn="l" indent="0" marL="0">
              <a:lnSpc>
                <a:spcPts val="2550"/>
              </a:lnSpc>
              <a:buNone/>
            </a:pPr>
            <a:r>
              <a:rPr lang="en-US" sz="1600" dirty="0">
                <a:solidFill>
                  <a:srgbClr val="E5DCE6"/>
                </a:solidFill>
                <a:latin typeface="Montserrat" pitchFamily="34" charset="0"/>
                <a:ea typeface="Montserrat" pitchFamily="34" charset="-122"/>
                <a:cs typeface="Montserrat" pitchFamily="34" charset="-120"/>
              </a:rPr>
              <a:t> Optimise your resume to stand out to both AI and human reviewers.</a:t>
            </a:r>
            <a:endParaRPr lang="en-US" sz="1600" dirty="0"/>
          </a:p>
        </p:txBody>
      </p:sp>
      <p:sp>
        <p:nvSpPr>
          <p:cNvPr id="7" name="Text 5"/>
          <p:cNvSpPr/>
          <p:nvPr/>
        </p:nvSpPr>
        <p:spPr>
          <a:xfrm>
            <a:off x="721638" y="4584859"/>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243799"/>
                </a:solidFill>
                <a:latin typeface="Bricolage Grotesque Extra Bold" pitchFamily="34" charset="0"/>
                <a:ea typeface="Bricolage Grotesque Extra Bold" pitchFamily="34" charset="-122"/>
                <a:cs typeface="Bricolage Grotesque Extra Bold" pitchFamily="34" charset="-120"/>
              </a:rPr>
              <a:t>For Recruiters:</a:t>
            </a:r>
            <a:endParaRPr lang="en-US" sz="2000" dirty="0"/>
          </a:p>
        </p:txBody>
      </p:sp>
      <p:sp>
        <p:nvSpPr>
          <p:cNvPr id="8" name="Text 6"/>
          <p:cNvSpPr/>
          <p:nvPr/>
        </p:nvSpPr>
        <p:spPr>
          <a:xfrm>
            <a:off x="721638" y="5113139"/>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E5DCE6"/>
                </a:solidFill>
                <a:latin typeface="Montserrat" pitchFamily="34" charset="0"/>
                <a:ea typeface="Montserrat" pitchFamily="34" charset="-122"/>
                <a:cs typeface="Montserrat" pitchFamily="34" charset="-120"/>
              </a:rPr>
              <a:t>Time Efficiency:</a:t>
            </a:r>
            <a:pPr algn="l" indent="0" marL="0">
              <a:lnSpc>
                <a:spcPts val="2550"/>
              </a:lnSpc>
              <a:buNone/>
            </a:pPr>
            <a:r>
              <a:rPr lang="en-US" sz="1600" dirty="0">
                <a:solidFill>
                  <a:srgbClr val="E5DCE6"/>
                </a:solidFill>
                <a:latin typeface="Montserrat" pitchFamily="34" charset="0"/>
                <a:ea typeface="Montserrat" pitchFamily="34" charset="-122"/>
                <a:cs typeface="Montserrat" pitchFamily="34" charset="-120"/>
              </a:rPr>
              <a:t> Automate resume data structuring, saving valuable screening time.</a:t>
            </a:r>
            <a:endParaRPr lang="en-US" sz="1600" dirty="0"/>
          </a:p>
        </p:txBody>
      </p:sp>
      <p:sp>
        <p:nvSpPr>
          <p:cNvPr id="9" name="Text 7"/>
          <p:cNvSpPr/>
          <p:nvPr/>
        </p:nvSpPr>
        <p:spPr>
          <a:xfrm>
            <a:off x="721638" y="5845135"/>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E5DCE6"/>
                </a:solidFill>
                <a:latin typeface="Montserrat" pitchFamily="34" charset="0"/>
                <a:ea typeface="Montserrat" pitchFamily="34" charset="-122"/>
                <a:cs typeface="Montserrat" pitchFamily="34" charset="-120"/>
              </a:rPr>
              <a:t>Streamlined Analysis:</a:t>
            </a:r>
            <a:pPr algn="l" indent="0" marL="0">
              <a:lnSpc>
                <a:spcPts val="2550"/>
              </a:lnSpc>
              <a:buNone/>
            </a:pPr>
            <a:r>
              <a:rPr lang="en-US" sz="1600" dirty="0">
                <a:solidFill>
                  <a:srgbClr val="E5DCE6"/>
                </a:solidFill>
                <a:latin typeface="Montserrat" pitchFamily="34" charset="0"/>
                <a:ea typeface="Montserrat" pitchFamily="34" charset="-122"/>
                <a:cs typeface="Montserrat" pitchFamily="34" charset="-120"/>
              </a:rPr>
              <a:t> Easily assess large applicant pools with organised data.</a:t>
            </a:r>
            <a:endParaRPr lang="en-US" sz="1600" dirty="0"/>
          </a:p>
        </p:txBody>
      </p:sp>
      <p:sp>
        <p:nvSpPr>
          <p:cNvPr id="10" name="Text 8"/>
          <p:cNvSpPr/>
          <p:nvPr/>
        </p:nvSpPr>
        <p:spPr>
          <a:xfrm>
            <a:off x="721638" y="6577132"/>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E5DCE6"/>
                </a:solidFill>
                <a:latin typeface="Montserrat" pitchFamily="34" charset="0"/>
                <a:ea typeface="Montserrat" pitchFamily="34" charset="-122"/>
                <a:cs typeface="Montserrat" pitchFamily="34" charset="-120"/>
              </a:rPr>
              <a:t>Quality Hires:</a:t>
            </a:r>
            <a:pPr algn="l" indent="0" marL="0">
              <a:lnSpc>
                <a:spcPts val="2550"/>
              </a:lnSpc>
              <a:buNone/>
            </a:pPr>
            <a:r>
              <a:rPr lang="en-US" sz="1600" dirty="0">
                <a:solidFill>
                  <a:srgbClr val="E5DCE6"/>
                </a:solidFill>
                <a:latin typeface="Montserrat" pitchFamily="34" charset="0"/>
                <a:ea typeface="Montserrat" pitchFamily="34" charset="-122"/>
                <a:cs typeface="Montserrat" pitchFamily="34" charset="-120"/>
              </a:rPr>
              <a:t> Quickly identify top talent aligned with specific job requirements.</a:t>
            </a:r>
            <a:endParaRPr lang="en-US" sz="1600" dirty="0"/>
          </a:p>
        </p:txBody>
      </p:sp>
      <p:pic>
        <p:nvPicPr>
          <p:cNvPr id="11"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1278"/>
          </a:xfrm>
          <a:prstGeom prst="rect">
            <a:avLst/>
          </a:prstGeom>
        </p:spPr>
      </p:pic>
      <p:sp>
        <p:nvSpPr>
          <p:cNvPr id="3" name="Text 0"/>
          <p:cNvSpPr/>
          <p:nvPr/>
        </p:nvSpPr>
        <p:spPr>
          <a:xfrm>
            <a:off x="693658" y="3022402"/>
            <a:ext cx="7649766" cy="619363"/>
          </a:xfrm>
          <a:prstGeom prst="rect">
            <a:avLst/>
          </a:prstGeom>
          <a:noFill/>
          <a:ln/>
        </p:spPr>
        <p:txBody>
          <a:bodyPr wrap="none" lIns="0" tIns="0" rIns="0" bIns="0" rtlCol="0" anchor="t"/>
          <a:lstStyle/>
          <a:p>
            <a:pPr algn="l"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Real-World Impact &amp; Use Cases</a:t>
            </a:r>
            <a:endParaRPr lang="en-US" sz="3900" dirty="0"/>
          </a:p>
        </p:txBody>
      </p:sp>
      <p:sp>
        <p:nvSpPr>
          <p:cNvPr id="4" name="Text 1"/>
          <p:cNvSpPr/>
          <p:nvPr/>
        </p:nvSpPr>
        <p:spPr>
          <a:xfrm>
            <a:off x="693658" y="3939064"/>
            <a:ext cx="13243084" cy="317183"/>
          </a:xfrm>
          <a:prstGeom prst="rect">
            <a:avLst/>
          </a:prstGeom>
          <a:noFill/>
          <a:ln/>
        </p:spPr>
        <p:txBody>
          <a:bodyPr wrap="none" lIns="0" tIns="0" rIns="0" bIns="0" rtlCol="0" anchor="t"/>
          <a:lstStyle/>
          <a:p>
            <a:pPr algn="l" indent="0" marL="0">
              <a:lnSpc>
                <a:spcPts val="2450"/>
              </a:lnSpc>
              <a:buNone/>
            </a:pPr>
            <a:r>
              <a:rPr lang="en-US" sz="1550" dirty="0">
                <a:solidFill>
                  <a:srgbClr val="E5DCE6"/>
                </a:solidFill>
                <a:latin typeface="Montserrat" pitchFamily="34" charset="0"/>
                <a:ea typeface="Montserrat" pitchFamily="34" charset="-122"/>
                <a:cs typeface="Montserrat" pitchFamily="34" charset="-120"/>
              </a:rPr>
              <a:t>The AI Resume Analyzer offers versatile applications across various stages of career development and recruitment.</a:t>
            </a:r>
            <a:endParaRPr lang="en-US" sz="1550" dirty="0"/>
          </a:p>
        </p:txBody>
      </p:sp>
      <p:sp>
        <p:nvSpPr>
          <p:cNvPr id="5" name="Shape 2"/>
          <p:cNvSpPr/>
          <p:nvPr/>
        </p:nvSpPr>
        <p:spPr>
          <a:xfrm>
            <a:off x="693658" y="4479131"/>
            <a:ext cx="6522482" cy="1504831"/>
          </a:xfrm>
          <a:prstGeom prst="roundRect">
            <a:avLst>
              <a:gd name="adj" fmla="val 7292"/>
            </a:avLst>
          </a:prstGeom>
          <a:solidFill>
            <a:srgbClr val="090E3F"/>
          </a:solidFill>
          <a:ln w="22860">
            <a:solidFill>
              <a:srgbClr val="414677"/>
            </a:solidFill>
            <a:prstDash val="solid"/>
          </a:ln>
        </p:spPr>
      </p:sp>
      <p:sp>
        <p:nvSpPr>
          <p:cNvPr id="6" name="Shape 3"/>
          <p:cNvSpPr/>
          <p:nvPr/>
        </p:nvSpPr>
        <p:spPr>
          <a:xfrm>
            <a:off x="670798" y="4479131"/>
            <a:ext cx="91440" cy="1504831"/>
          </a:xfrm>
          <a:prstGeom prst="roundRect">
            <a:avLst>
              <a:gd name="adj" fmla="val 91037"/>
            </a:avLst>
          </a:prstGeom>
          <a:solidFill>
            <a:srgbClr val="EEAEF6"/>
          </a:solidFill>
          <a:ln/>
        </p:spPr>
      </p:sp>
      <p:sp>
        <p:nvSpPr>
          <p:cNvPr id="7" name="Text 4"/>
          <p:cNvSpPr/>
          <p:nvPr/>
        </p:nvSpPr>
        <p:spPr>
          <a:xfrm>
            <a:off x="983218" y="4700111"/>
            <a:ext cx="2509004" cy="309682"/>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Campus Placements</a:t>
            </a:r>
            <a:endParaRPr lang="en-US" sz="1950" dirty="0"/>
          </a:p>
        </p:txBody>
      </p:sp>
      <p:sp>
        <p:nvSpPr>
          <p:cNvPr id="8" name="Text 5"/>
          <p:cNvSpPr/>
          <p:nvPr/>
        </p:nvSpPr>
        <p:spPr>
          <a:xfrm>
            <a:off x="983218" y="5128617"/>
            <a:ext cx="6011942" cy="634365"/>
          </a:xfrm>
          <a:prstGeom prst="rect">
            <a:avLst/>
          </a:prstGeom>
          <a:noFill/>
          <a:ln/>
        </p:spPr>
        <p:txBody>
          <a:bodyPr wrap="square" lIns="0" tIns="0" rIns="0" bIns="0" rtlCol="0" anchor="t"/>
          <a:lstStyle/>
          <a:p>
            <a:pPr algn="l" indent="0" marL="0">
              <a:lnSpc>
                <a:spcPts val="2450"/>
              </a:lnSpc>
              <a:buNone/>
            </a:pPr>
            <a:r>
              <a:rPr lang="en-US" sz="1550" dirty="0">
                <a:solidFill>
                  <a:srgbClr val="E5DCE6"/>
                </a:solidFill>
                <a:latin typeface="Montserrat" pitchFamily="34" charset="0"/>
                <a:ea typeface="Montserrat" pitchFamily="34" charset="-122"/>
                <a:cs typeface="Montserrat" pitchFamily="34" charset="-120"/>
              </a:rPr>
              <a:t>Empowers students to craft compelling resumes for their first career steps.</a:t>
            </a:r>
            <a:endParaRPr lang="en-US" sz="1550" dirty="0"/>
          </a:p>
        </p:txBody>
      </p:sp>
      <p:sp>
        <p:nvSpPr>
          <p:cNvPr id="9" name="Shape 6"/>
          <p:cNvSpPr/>
          <p:nvPr/>
        </p:nvSpPr>
        <p:spPr>
          <a:xfrm>
            <a:off x="7414260" y="4479131"/>
            <a:ext cx="6522482" cy="1504831"/>
          </a:xfrm>
          <a:prstGeom prst="roundRect">
            <a:avLst>
              <a:gd name="adj" fmla="val 7292"/>
            </a:avLst>
          </a:prstGeom>
          <a:solidFill>
            <a:srgbClr val="090E3F"/>
          </a:solidFill>
          <a:ln w="22860">
            <a:solidFill>
              <a:srgbClr val="414677"/>
            </a:solidFill>
            <a:prstDash val="solid"/>
          </a:ln>
        </p:spPr>
      </p:sp>
      <p:sp>
        <p:nvSpPr>
          <p:cNvPr id="10" name="Shape 7"/>
          <p:cNvSpPr/>
          <p:nvPr/>
        </p:nvSpPr>
        <p:spPr>
          <a:xfrm>
            <a:off x="7391400" y="4479131"/>
            <a:ext cx="91440" cy="1504831"/>
          </a:xfrm>
          <a:prstGeom prst="roundRect">
            <a:avLst>
              <a:gd name="adj" fmla="val 91037"/>
            </a:avLst>
          </a:prstGeom>
          <a:solidFill>
            <a:srgbClr val="EEAEF6"/>
          </a:solidFill>
          <a:ln/>
        </p:spPr>
      </p:sp>
      <p:sp>
        <p:nvSpPr>
          <p:cNvPr id="11" name="Text 8"/>
          <p:cNvSpPr/>
          <p:nvPr/>
        </p:nvSpPr>
        <p:spPr>
          <a:xfrm>
            <a:off x="7703820" y="4700111"/>
            <a:ext cx="3147893" cy="309682"/>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Targeted Job Applications</a:t>
            </a:r>
            <a:endParaRPr lang="en-US" sz="1950" dirty="0"/>
          </a:p>
        </p:txBody>
      </p:sp>
      <p:sp>
        <p:nvSpPr>
          <p:cNvPr id="12" name="Text 9"/>
          <p:cNvSpPr/>
          <p:nvPr/>
        </p:nvSpPr>
        <p:spPr>
          <a:xfrm>
            <a:off x="7703820" y="5128617"/>
            <a:ext cx="6011942" cy="634365"/>
          </a:xfrm>
          <a:prstGeom prst="rect">
            <a:avLst/>
          </a:prstGeom>
          <a:noFill/>
          <a:ln/>
        </p:spPr>
        <p:txBody>
          <a:bodyPr wrap="square" lIns="0" tIns="0" rIns="0" bIns="0" rtlCol="0" anchor="t"/>
          <a:lstStyle/>
          <a:p>
            <a:pPr algn="l" indent="0" marL="0">
              <a:lnSpc>
                <a:spcPts val="2450"/>
              </a:lnSpc>
              <a:buNone/>
            </a:pPr>
            <a:r>
              <a:rPr lang="en-US" sz="1550" dirty="0">
                <a:solidFill>
                  <a:srgbClr val="E5DCE6"/>
                </a:solidFill>
                <a:latin typeface="Montserrat" pitchFamily="34" charset="0"/>
                <a:ea typeface="Montserrat" pitchFamily="34" charset="-122"/>
                <a:cs typeface="Montserrat" pitchFamily="34" charset="-120"/>
              </a:rPr>
              <a:t>Helps job seekers tailor their resumes precisely for specific roles, increasing success rates.</a:t>
            </a:r>
            <a:endParaRPr lang="en-US" sz="1550" dirty="0"/>
          </a:p>
        </p:txBody>
      </p:sp>
      <p:sp>
        <p:nvSpPr>
          <p:cNvPr id="13" name="Shape 10"/>
          <p:cNvSpPr/>
          <p:nvPr/>
        </p:nvSpPr>
        <p:spPr>
          <a:xfrm>
            <a:off x="693658" y="6182082"/>
            <a:ext cx="6522482" cy="1504831"/>
          </a:xfrm>
          <a:prstGeom prst="roundRect">
            <a:avLst>
              <a:gd name="adj" fmla="val 7292"/>
            </a:avLst>
          </a:prstGeom>
          <a:solidFill>
            <a:srgbClr val="090E3F"/>
          </a:solidFill>
          <a:ln w="22860">
            <a:solidFill>
              <a:srgbClr val="414677"/>
            </a:solidFill>
            <a:prstDash val="solid"/>
          </a:ln>
        </p:spPr>
      </p:sp>
      <p:sp>
        <p:nvSpPr>
          <p:cNvPr id="14" name="Shape 11"/>
          <p:cNvSpPr/>
          <p:nvPr/>
        </p:nvSpPr>
        <p:spPr>
          <a:xfrm>
            <a:off x="670798" y="6182082"/>
            <a:ext cx="91440" cy="1504831"/>
          </a:xfrm>
          <a:prstGeom prst="roundRect">
            <a:avLst>
              <a:gd name="adj" fmla="val 91037"/>
            </a:avLst>
          </a:prstGeom>
          <a:solidFill>
            <a:srgbClr val="EEAEF6"/>
          </a:solidFill>
          <a:ln/>
        </p:spPr>
      </p:sp>
      <p:sp>
        <p:nvSpPr>
          <p:cNvPr id="15" name="Text 12"/>
          <p:cNvSpPr/>
          <p:nvPr/>
        </p:nvSpPr>
        <p:spPr>
          <a:xfrm>
            <a:off x="983218" y="6403062"/>
            <a:ext cx="2477453" cy="309682"/>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HR Data Analysis</a:t>
            </a:r>
            <a:endParaRPr lang="en-US" sz="1950" dirty="0"/>
          </a:p>
        </p:txBody>
      </p:sp>
      <p:sp>
        <p:nvSpPr>
          <p:cNvPr id="16" name="Text 13"/>
          <p:cNvSpPr/>
          <p:nvPr/>
        </p:nvSpPr>
        <p:spPr>
          <a:xfrm>
            <a:off x="983218" y="6831568"/>
            <a:ext cx="6011942" cy="634365"/>
          </a:xfrm>
          <a:prstGeom prst="rect">
            <a:avLst/>
          </a:prstGeom>
          <a:noFill/>
          <a:ln/>
        </p:spPr>
        <p:txBody>
          <a:bodyPr wrap="square" lIns="0" tIns="0" rIns="0" bIns="0" rtlCol="0" anchor="t"/>
          <a:lstStyle/>
          <a:p>
            <a:pPr algn="l" indent="0" marL="0">
              <a:lnSpc>
                <a:spcPts val="2450"/>
              </a:lnSpc>
              <a:buNone/>
            </a:pPr>
            <a:r>
              <a:rPr lang="en-US" sz="1550" dirty="0">
                <a:solidFill>
                  <a:srgbClr val="E5DCE6"/>
                </a:solidFill>
                <a:latin typeface="Montserrat" pitchFamily="34" charset="0"/>
                <a:ea typeface="Montserrat" pitchFamily="34" charset="-122"/>
                <a:cs typeface="Montserrat" pitchFamily="34" charset="-120"/>
              </a:rPr>
              <a:t>Enables HR teams to efficiently analyse vast amounts of applicant data, improving decision-making.</a:t>
            </a:r>
            <a:endParaRPr lang="en-US" sz="1550" dirty="0"/>
          </a:p>
        </p:txBody>
      </p:sp>
      <p:sp>
        <p:nvSpPr>
          <p:cNvPr id="17" name="Shape 14"/>
          <p:cNvSpPr/>
          <p:nvPr/>
        </p:nvSpPr>
        <p:spPr>
          <a:xfrm>
            <a:off x="7414260" y="6182082"/>
            <a:ext cx="6522482" cy="1504831"/>
          </a:xfrm>
          <a:prstGeom prst="roundRect">
            <a:avLst>
              <a:gd name="adj" fmla="val 7292"/>
            </a:avLst>
          </a:prstGeom>
          <a:solidFill>
            <a:srgbClr val="090E3F"/>
          </a:solidFill>
          <a:ln w="22860">
            <a:solidFill>
              <a:srgbClr val="414677"/>
            </a:solidFill>
            <a:prstDash val="solid"/>
          </a:ln>
        </p:spPr>
      </p:sp>
      <p:sp>
        <p:nvSpPr>
          <p:cNvPr id="18" name="Shape 15"/>
          <p:cNvSpPr/>
          <p:nvPr/>
        </p:nvSpPr>
        <p:spPr>
          <a:xfrm>
            <a:off x="7391400" y="6182082"/>
            <a:ext cx="91440" cy="1504831"/>
          </a:xfrm>
          <a:prstGeom prst="roundRect">
            <a:avLst>
              <a:gd name="adj" fmla="val 91037"/>
            </a:avLst>
          </a:prstGeom>
          <a:solidFill>
            <a:srgbClr val="EEAEF6"/>
          </a:solidFill>
          <a:ln/>
        </p:spPr>
      </p:sp>
      <p:sp>
        <p:nvSpPr>
          <p:cNvPr id="19" name="Text 16"/>
          <p:cNvSpPr/>
          <p:nvPr/>
        </p:nvSpPr>
        <p:spPr>
          <a:xfrm>
            <a:off x="7703820" y="6403062"/>
            <a:ext cx="2536269" cy="309682"/>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Continuous Learning</a:t>
            </a:r>
            <a:endParaRPr lang="en-US" sz="1950" dirty="0"/>
          </a:p>
        </p:txBody>
      </p:sp>
      <p:sp>
        <p:nvSpPr>
          <p:cNvPr id="20" name="Text 17"/>
          <p:cNvSpPr/>
          <p:nvPr/>
        </p:nvSpPr>
        <p:spPr>
          <a:xfrm>
            <a:off x="7703820" y="6831568"/>
            <a:ext cx="6011942" cy="634365"/>
          </a:xfrm>
          <a:prstGeom prst="rect">
            <a:avLst/>
          </a:prstGeom>
          <a:noFill/>
          <a:ln/>
        </p:spPr>
        <p:txBody>
          <a:bodyPr wrap="square" lIns="0" tIns="0" rIns="0" bIns="0" rtlCol="0" anchor="t"/>
          <a:lstStyle/>
          <a:p>
            <a:pPr algn="l" indent="0" marL="0">
              <a:lnSpc>
                <a:spcPts val="2450"/>
              </a:lnSpc>
              <a:buNone/>
            </a:pPr>
            <a:r>
              <a:rPr lang="en-US" sz="1550" dirty="0">
                <a:solidFill>
                  <a:srgbClr val="E5DCE6"/>
                </a:solidFill>
                <a:latin typeface="Montserrat" pitchFamily="34" charset="0"/>
                <a:ea typeface="Montserrat" pitchFamily="34" charset="-122"/>
                <a:cs typeface="Montserrat" pitchFamily="34" charset="-120"/>
              </a:rPr>
              <a:t>Supports professional growth with intelligent course and certification recommendations.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120408" y="498753"/>
            <a:ext cx="7875984" cy="1132284"/>
          </a:xfrm>
          <a:prstGeom prst="rect">
            <a:avLst/>
          </a:prstGeom>
          <a:noFill/>
          <a:ln/>
        </p:spPr>
        <p:txBody>
          <a:bodyPr wrap="square" lIns="0" tIns="0" rIns="0" bIns="0" rtlCol="0" anchor="t"/>
          <a:lstStyle/>
          <a:p>
            <a:pPr algn="l" indent="0" marL="0">
              <a:lnSpc>
                <a:spcPts val="4450"/>
              </a:lnSpc>
              <a:buNone/>
            </a:pPr>
            <a:r>
              <a:rPr lang="en-US" sz="3550" b="1" dirty="0">
                <a:solidFill>
                  <a:srgbClr val="EEAEF6"/>
                </a:solidFill>
                <a:latin typeface="Bricolage Grotesque Extra Bold" pitchFamily="34" charset="0"/>
                <a:ea typeface="Bricolage Grotesque Extra Bold" pitchFamily="34" charset="-122"/>
                <a:cs typeface="Bricolage Grotesque Extra Bold" pitchFamily="34" charset="-120"/>
              </a:rPr>
              <a:t>Creative Ideas &amp; Future Enhancements</a:t>
            </a:r>
            <a:endParaRPr lang="en-US" sz="3550" dirty="0"/>
          </a:p>
        </p:txBody>
      </p:sp>
      <p:sp>
        <p:nvSpPr>
          <p:cNvPr id="4" name="Text 1"/>
          <p:cNvSpPr/>
          <p:nvPr/>
        </p:nvSpPr>
        <p:spPr>
          <a:xfrm>
            <a:off x="6120408" y="1902738"/>
            <a:ext cx="7875984" cy="289917"/>
          </a:xfrm>
          <a:prstGeom prst="rect">
            <a:avLst/>
          </a:prstGeom>
          <a:noFill/>
          <a:ln/>
        </p:spPr>
        <p:txBody>
          <a:bodyPr wrap="non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We are constantly innovating to bring even more value to your career journey.</a:t>
            </a:r>
            <a:endParaRPr lang="en-US" sz="1400" dirty="0"/>
          </a:p>
        </p:txBody>
      </p:sp>
      <p:pic>
        <p:nvPicPr>
          <p:cNvPr id="5" name="Image 1" descr="preencoded.png">    </p:cNvPr>
          <p:cNvPicPr>
            <a:picLocks noChangeAspect="1"/>
          </p:cNvPicPr>
          <p:nvPr/>
        </p:nvPicPr>
        <p:blipFill>
          <a:blip r:embed="rId2"/>
          <a:stretch>
            <a:fillRect/>
          </a:stretch>
        </p:blipFill>
        <p:spPr>
          <a:xfrm>
            <a:off x="6120408" y="2396371"/>
            <a:ext cx="905708" cy="1333619"/>
          </a:xfrm>
          <a:prstGeom prst="rect">
            <a:avLst/>
          </a:prstGeom>
        </p:spPr>
      </p:pic>
      <p:sp>
        <p:nvSpPr>
          <p:cNvPr id="6" name="Text 2"/>
          <p:cNvSpPr/>
          <p:nvPr/>
        </p:nvSpPr>
        <p:spPr>
          <a:xfrm>
            <a:off x="7207210" y="2577465"/>
            <a:ext cx="3047881" cy="283012"/>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AI Chatbot &amp; Interview Tips</a:t>
            </a:r>
            <a:endParaRPr lang="en-US" sz="1750" dirty="0"/>
          </a:p>
        </p:txBody>
      </p:sp>
      <p:sp>
        <p:nvSpPr>
          <p:cNvPr id="7" name="Text 3"/>
          <p:cNvSpPr/>
          <p:nvPr/>
        </p:nvSpPr>
        <p:spPr>
          <a:xfrm>
            <a:off x="7207210" y="2969062"/>
            <a:ext cx="6789182" cy="579834"/>
          </a:xfrm>
          <a:prstGeom prst="rect">
            <a:avLst/>
          </a:prstGeom>
          <a:noFill/>
          <a:ln/>
        </p:spPr>
        <p:txBody>
          <a:bodyPr wrap="squar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Integrated AI chatbot for instant career advice and personalised interview preparation strategies.</a:t>
            </a:r>
            <a:endParaRPr lang="en-US" sz="1400" dirty="0"/>
          </a:p>
        </p:txBody>
      </p:sp>
      <p:pic>
        <p:nvPicPr>
          <p:cNvPr id="8" name="Image 2" descr="preencoded.png">    </p:cNvPr>
          <p:cNvPicPr>
            <a:picLocks noChangeAspect="1"/>
          </p:cNvPicPr>
          <p:nvPr/>
        </p:nvPicPr>
        <p:blipFill>
          <a:blip r:embed="rId3"/>
          <a:stretch>
            <a:fillRect/>
          </a:stretch>
        </p:blipFill>
        <p:spPr>
          <a:xfrm>
            <a:off x="6120408" y="3729990"/>
            <a:ext cx="905708" cy="1333619"/>
          </a:xfrm>
          <a:prstGeom prst="rect">
            <a:avLst/>
          </a:prstGeom>
        </p:spPr>
      </p:pic>
      <p:sp>
        <p:nvSpPr>
          <p:cNvPr id="9" name="Text 4"/>
          <p:cNvSpPr/>
          <p:nvPr/>
        </p:nvSpPr>
        <p:spPr>
          <a:xfrm>
            <a:off x="7207210" y="3911084"/>
            <a:ext cx="2604730" cy="283012"/>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Video Resume Analysis</a:t>
            </a:r>
            <a:endParaRPr lang="en-US" sz="1750" dirty="0"/>
          </a:p>
        </p:txBody>
      </p:sp>
      <p:sp>
        <p:nvSpPr>
          <p:cNvPr id="10" name="Text 5"/>
          <p:cNvSpPr/>
          <p:nvPr/>
        </p:nvSpPr>
        <p:spPr>
          <a:xfrm>
            <a:off x="7207210" y="4302681"/>
            <a:ext cx="6789182" cy="579834"/>
          </a:xfrm>
          <a:prstGeom prst="rect">
            <a:avLst/>
          </a:prstGeom>
          <a:noFill/>
          <a:ln/>
        </p:spPr>
        <p:txBody>
          <a:bodyPr wrap="squar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Future-proofing with analysis of video resumes, including body language and communication style feedback.</a:t>
            </a:r>
            <a:endParaRPr lang="en-US" sz="1400" dirty="0"/>
          </a:p>
        </p:txBody>
      </p:sp>
      <p:pic>
        <p:nvPicPr>
          <p:cNvPr id="11" name="Image 3" descr="preencoded.png">    </p:cNvPr>
          <p:cNvPicPr>
            <a:picLocks noChangeAspect="1"/>
          </p:cNvPicPr>
          <p:nvPr/>
        </p:nvPicPr>
        <p:blipFill>
          <a:blip r:embed="rId4"/>
          <a:stretch>
            <a:fillRect/>
          </a:stretch>
        </p:blipFill>
        <p:spPr>
          <a:xfrm>
            <a:off x="6120408" y="5063609"/>
            <a:ext cx="905708" cy="1333619"/>
          </a:xfrm>
          <a:prstGeom prst="rect">
            <a:avLst/>
          </a:prstGeom>
        </p:spPr>
      </p:pic>
      <p:sp>
        <p:nvSpPr>
          <p:cNvPr id="12" name="Text 6"/>
          <p:cNvSpPr/>
          <p:nvPr/>
        </p:nvSpPr>
        <p:spPr>
          <a:xfrm>
            <a:off x="7207210" y="5244703"/>
            <a:ext cx="2714506" cy="283012"/>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Multi-Language Support</a:t>
            </a:r>
            <a:endParaRPr lang="en-US" sz="1750" dirty="0"/>
          </a:p>
        </p:txBody>
      </p:sp>
      <p:sp>
        <p:nvSpPr>
          <p:cNvPr id="13" name="Text 7"/>
          <p:cNvSpPr/>
          <p:nvPr/>
        </p:nvSpPr>
        <p:spPr>
          <a:xfrm>
            <a:off x="7207210" y="5636300"/>
            <a:ext cx="6789182" cy="579834"/>
          </a:xfrm>
          <a:prstGeom prst="rect">
            <a:avLst/>
          </a:prstGeom>
          <a:noFill/>
          <a:ln/>
        </p:spPr>
        <p:txBody>
          <a:bodyPr wrap="squar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Expanding our reach with support for multiple languages, including Hindi and various regional Indian languages.</a:t>
            </a:r>
            <a:endParaRPr lang="en-US" sz="1400" dirty="0"/>
          </a:p>
        </p:txBody>
      </p:sp>
      <p:pic>
        <p:nvPicPr>
          <p:cNvPr id="14" name="Image 4" descr="preencoded.png">    </p:cNvPr>
          <p:cNvPicPr>
            <a:picLocks noChangeAspect="1"/>
          </p:cNvPicPr>
          <p:nvPr/>
        </p:nvPicPr>
        <p:blipFill>
          <a:blip r:embed="rId5"/>
          <a:stretch>
            <a:fillRect/>
          </a:stretch>
        </p:blipFill>
        <p:spPr>
          <a:xfrm>
            <a:off x="6120408" y="6397228"/>
            <a:ext cx="905708" cy="1333619"/>
          </a:xfrm>
          <a:prstGeom prst="rect">
            <a:avLst/>
          </a:prstGeom>
        </p:spPr>
      </p:pic>
      <p:sp>
        <p:nvSpPr>
          <p:cNvPr id="15" name="Text 8"/>
          <p:cNvSpPr/>
          <p:nvPr/>
        </p:nvSpPr>
        <p:spPr>
          <a:xfrm>
            <a:off x="7207210" y="6578322"/>
            <a:ext cx="2461260" cy="283012"/>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Dedicated Mobile App</a:t>
            </a:r>
            <a:endParaRPr lang="en-US" sz="1750" dirty="0"/>
          </a:p>
        </p:txBody>
      </p:sp>
      <p:sp>
        <p:nvSpPr>
          <p:cNvPr id="16" name="Text 9"/>
          <p:cNvSpPr/>
          <p:nvPr/>
        </p:nvSpPr>
        <p:spPr>
          <a:xfrm>
            <a:off x="7207210" y="6969919"/>
            <a:ext cx="6789182" cy="579834"/>
          </a:xfrm>
          <a:prstGeom prst="rect">
            <a:avLst/>
          </a:prstGeom>
          <a:noFill/>
          <a:ln/>
        </p:spPr>
        <p:txBody>
          <a:bodyPr wrap="squar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A convenient mobile application for on-the-go resume analysis and career insights, anytime, anywhere.</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14085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Conclusion: Empower Your Career with AI</a:t>
            </a:r>
            <a:endParaRPr lang="en-US" sz="4450" dirty="0"/>
          </a:p>
        </p:txBody>
      </p:sp>
      <p:sp>
        <p:nvSpPr>
          <p:cNvPr id="4" name="Text 1"/>
          <p:cNvSpPr/>
          <p:nvPr/>
        </p:nvSpPr>
        <p:spPr>
          <a:xfrm>
            <a:off x="6620351" y="3153728"/>
            <a:ext cx="7216259" cy="1088708"/>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The AI Resume Analyzer isn't just a tool; it's your strategic partner in navigating the complexities of the modern job market.</a:t>
            </a:r>
            <a:endParaRPr lang="en-US" sz="1750" dirty="0"/>
          </a:p>
        </p:txBody>
      </p:sp>
      <p:sp>
        <p:nvSpPr>
          <p:cNvPr id="5" name="Shape 2"/>
          <p:cNvSpPr/>
          <p:nvPr/>
        </p:nvSpPr>
        <p:spPr>
          <a:xfrm>
            <a:off x="6280190" y="2898577"/>
            <a:ext cx="30480" cy="1599009"/>
          </a:xfrm>
          <a:prstGeom prst="rect">
            <a:avLst/>
          </a:prstGeom>
          <a:solidFill>
            <a:srgbClr val="EEAEF6"/>
          </a:solidFill>
          <a:ln/>
        </p:spPr>
      </p:sp>
      <p:sp>
        <p:nvSpPr>
          <p:cNvPr id="6" name="Text 3"/>
          <p:cNvSpPr/>
          <p:nvPr/>
        </p:nvSpPr>
        <p:spPr>
          <a:xfrm>
            <a:off x="6280190" y="4752737"/>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E5DCE6"/>
                </a:solidFill>
                <a:latin typeface="Montserrat" pitchFamily="34" charset="0"/>
                <a:ea typeface="Montserrat" pitchFamily="34" charset="-122"/>
                <a:cs typeface="Montserrat" pitchFamily="34" charset="-120"/>
              </a:rPr>
              <a:t>Bridging the Gap:</a:t>
            </a:r>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 Seamlessly connects ambitious candidates with discerning recruiters.</a:t>
            </a:r>
            <a:endParaRPr lang="en-US" sz="1750" dirty="0"/>
          </a:p>
        </p:txBody>
      </p:sp>
      <p:sp>
        <p:nvSpPr>
          <p:cNvPr id="7" name="Text 4"/>
          <p:cNvSpPr/>
          <p:nvPr/>
        </p:nvSpPr>
        <p:spPr>
          <a:xfrm>
            <a:off x="6280190" y="5557838"/>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E5DCE6"/>
                </a:solidFill>
                <a:latin typeface="Montserrat" pitchFamily="34" charset="0"/>
                <a:ea typeface="Montserrat" pitchFamily="34" charset="-122"/>
                <a:cs typeface="Montserrat" pitchFamily="34" charset="-120"/>
              </a:rPr>
              <a:t>Unlocking Opportunities:</a:t>
            </a:r>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 Harnesses cutting-edge ML &amp; NLP to reveal new career pathways.</a:t>
            </a:r>
            <a:endParaRPr lang="en-US" sz="1750" dirty="0"/>
          </a:p>
        </p:txBody>
      </p:sp>
      <p:sp>
        <p:nvSpPr>
          <p:cNvPr id="8" name="Text 5"/>
          <p:cNvSpPr/>
          <p:nvPr/>
        </p:nvSpPr>
        <p:spPr>
          <a:xfrm>
            <a:off x="6280190" y="6362938"/>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E5DCE6"/>
                </a:solidFill>
                <a:latin typeface="Montserrat" pitchFamily="34" charset="0"/>
                <a:ea typeface="Montserrat" pitchFamily="34" charset="-122"/>
                <a:cs typeface="Montserrat" pitchFamily="34" charset="-120"/>
              </a:rPr>
              <a:t>Transform Your Journey:</a:t>
            </a:r>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 Take the first step towards a brighter professional future today!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2025-11-30T10:36:34Z</dcterms:created>
  <dcterms:modified xsi:type="dcterms:W3CDTF">2025-11-30T10:36:34Z</dcterms:modified>
</cp:coreProperties>
</file>